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Nunito"/>
      <p:regular r:id="rId15"/>
      <p:bold r:id="rId16"/>
      <p:italic r:id="rId17"/>
      <p:boldItalic r:id="rId18"/>
    </p:embeddedFont>
    <p:embeddedFont>
      <p:font typeface="Montserrat"/>
      <p:regular r:id="rId19"/>
      <p:bold r:id="rId20"/>
      <p:italic r:id="rId21"/>
      <p:boldItalic r:id="rId22"/>
    </p:embeddedFont>
    <p:embeddedFont>
      <p:font typeface="Lato"/>
      <p:regular r:id="rId23"/>
      <p:bold r:id="rId24"/>
      <p:italic r:id="rId25"/>
      <p:boldItalic r:id="rId26"/>
    </p:embeddedFont>
    <p:embeddedFont>
      <p:font typeface="Merriweather"/>
      <p:regular r:id="rId27"/>
      <p:bold r:id="rId28"/>
      <p:italic r:id="rId29"/>
      <p:boldItalic r:id="rId30"/>
    </p:embeddedFont>
    <p:embeddedFont>
      <p:font typeface="Open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28" Type="http://schemas.openxmlformats.org/officeDocument/2006/relationships/font" Target="fonts/Merriweather-bold.fntdata"/><Relationship Id="rId27" Type="http://schemas.openxmlformats.org/officeDocument/2006/relationships/font" Target="fonts/Merriweather-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regular.fntdata"/><Relationship Id="rId30" Type="http://schemas.openxmlformats.org/officeDocument/2006/relationships/font" Target="fonts/Merriweather-boldItalic.fntdata"/><Relationship Id="rId11" Type="http://schemas.openxmlformats.org/officeDocument/2006/relationships/slide" Target="slides/slide6.xml"/><Relationship Id="rId33" Type="http://schemas.openxmlformats.org/officeDocument/2006/relationships/font" Target="fonts/OpenSans-italic.fntdata"/><Relationship Id="rId10" Type="http://schemas.openxmlformats.org/officeDocument/2006/relationships/slide" Target="slides/slide5.xml"/><Relationship Id="rId32" Type="http://schemas.openxmlformats.org/officeDocument/2006/relationships/font" Target="fonts/OpenSans-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OpenSans-boldItalic.fntdata"/><Relationship Id="rId15" Type="http://schemas.openxmlformats.org/officeDocument/2006/relationships/font" Target="fonts/Nunito-regular.fntdata"/><Relationship Id="rId14" Type="http://schemas.openxmlformats.org/officeDocument/2006/relationships/slide" Target="slides/slide9.xml"/><Relationship Id="rId17" Type="http://schemas.openxmlformats.org/officeDocument/2006/relationships/font" Target="fonts/Nunito-italic.fntdata"/><Relationship Id="rId16" Type="http://schemas.openxmlformats.org/officeDocument/2006/relationships/font" Target="fonts/Nunito-bold.fntdata"/><Relationship Id="rId19" Type="http://schemas.openxmlformats.org/officeDocument/2006/relationships/font" Target="fonts/Montserrat-regular.fntdata"/><Relationship Id="rId18" Type="http://schemas.openxmlformats.org/officeDocument/2006/relationships/font" Target="fonts/Nunito-boldItalic.fntdata"/></Relationships>
</file>

<file path=ppt/media/image1.jpg>
</file>

<file path=ppt/media/image2.jp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8004da423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8004da423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84634e506d_0_1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84634e506d_0_1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84634e506d_0_1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84634e506d_0_1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84634e506d_0_1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84634e506d_0_1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8004da423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8004da423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84634e506d_0_18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84634e506d_0_18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84634e506d_0_1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84634e506d_0_1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84634e506d_0_18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84634e506d_0_1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4.jpg"/><Relationship Id="rId4" Type="http://schemas.openxmlformats.org/officeDocument/2006/relationships/image" Target="../media/image1.jpg"/><Relationship Id="rId5"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1" Type="http://schemas.openxmlformats.org/officeDocument/2006/relationships/hyperlink" Target="http://refhub.elsevier.com/S0743-7315(19)30562-3/sb29" TargetMode="External"/><Relationship Id="rId10" Type="http://schemas.openxmlformats.org/officeDocument/2006/relationships/hyperlink" Target="http://refhub.elsevier.com/S0743-7315(19)30562-3/sb29" TargetMode="External"/><Relationship Id="rId13" Type="http://schemas.openxmlformats.org/officeDocument/2006/relationships/hyperlink" Target="https://github.com/azeemshaikh38/MultiprocessorScheduler" TargetMode="External"/><Relationship Id="rId12" Type="http://schemas.openxmlformats.org/officeDocument/2006/relationships/hyperlink" Target="https://www.sciencedirect.com/science/article/abs/pii/S0743731519305623" TargetMode="External"/><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hyperlink" Target="https://ieeexplore.ieee.org/document/265940" TargetMode="External"/><Relationship Id="rId4" Type="http://schemas.openxmlformats.org/officeDocument/2006/relationships/hyperlink" Target="http://dspcad.umd.edu/papers/pino1995x3.pdf" TargetMode="External"/><Relationship Id="rId9" Type="http://schemas.openxmlformats.org/officeDocument/2006/relationships/hyperlink" Target="http://dspcad.umd.edu/papers/pino1995x3.pdf" TargetMode="External"/><Relationship Id="rId15" Type="http://schemas.openxmlformats.org/officeDocument/2006/relationships/hyperlink" Target="https://github.com/srjit/task-scheduling-algorithm" TargetMode="External"/><Relationship Id="rId14" Type="http://schemas.openxmlformats.org/officeDocument/2006/relationships/hyperlink" Target="https://www.geeksforgeeks.org/print-subsets-given-size-set/" TargetMode="External"/><Relationship Id="rId5" Type="http://schemas.openxmlformats.org/officeDocument/2006/relationships/hyperlink" Target="https://www.researchgate.net/publication/261171813_An_Efficient_Real-Time_Multiprocessor_Scheduling_Algorithm" TargetMode="External"/><Relationship Id="rId6" Type="http://schemas.openxmlformats.org/officeDocument/2006/relationships/hyperlink" Target="https://link.springer.com/article/10.1023/A:1025120124771" TargetMode="External"/><Relationship Id="rId7" Type="http://schemas.openxmlformats.org/officeDocument/2006/relationships/hyperlink" Target="https://link.springer.com/article/10.1023/A:1025120124771" TargetMode="External"/><Relationship Id="rId8" Type="http://schemas.openxmlformats.org/officeDocument/2006/relationships/hyperlink" Target="https://link.springer.com/article/10.1023/A:1025120124771"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27" name="Shape 227"/>
        <p:cNvGrpSpPr/>
        <p:nvPr/>
      </p:nvGrpSpPr>
      <p:grpSpPr>
        <a:xfrm>
          <a:off x="0" y="0"/>
          <a:ext cx="0" cy="0"/>
          <a:chOff x="0" y="0"/>
          <a:chExt cx="0" cy="0"/>
        </a:xfrm>
      </p:grpSpPr>
      <p:sp>
        <p:nvSpPr>
          <p:cNvPr id="228" name="Google Shape;228;p17"/>
          <p:cNvSpPr txBox="1"/>
          <p:nvPr>
            <p:ph type="ctrTitle"/>
          </p:nvPr>
        </p:nvSpPr>
        <p:spPr>
          <a:xfrm>
            <a:off x="1488300" y="1180525"/>
            <a:ext cx="7170600" cy="1106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400">
                <a:latin typeface="Merriweather"/>
                <a:ea typeface="Merriweather"/>
                <a:cs typeface="Merriweather"/>
                <a:sym typeface="Merriweather"/>
              </a:rPr>
              <a:t>Project</a:t>
            </a:r>
            <a:r>
              <a:rPr lang="en" sz="2400">
                <a:latin typeface="Merriweather"/>
                <a:ea typeface="Merriweather"/>
                <a:cs typeface="Merriweather"/>
                <a:sym typeface="Merriweather"/>
              </a:rPr>
              <a:t>  5 : USE OF SUBSET SUM ALGORITHM  IN MULTIPROCESSOR </a:t>
            </a:r>
            <a:r>
              <a:rPr lang="en" sz="2400">
                <a:latin typeface="Merriweather"/>
                <a:ea typeface="Merriweather"/>
                <a:cs typeface="Merriweather"/>
                <a:sym typeface="Merriweather"/>
              </a:rPr>
              <a:t>SCHEDULING</a:t>
            </a:r>
            <a:endParaRPr sz="2400">
              <a:latin typeface="Merriweather"/>
              <a:ea typeface="Merriweather"/>
              <a:cs typeface="Merriweather"/>
              <a:sym typeface="Merriweather"/>
            </a:endParaRPr>
          </a:p>
        </p:txBody>
      </p:sp>
      <p:sp>
        <p:nvSpPr>
          <p:cNvPr id="229" name="Google Shape;229;p17"/>
          <p:cNvSpPr txBox="1"/>
          <p:nvPr>
            <p:ph idx="1" type="subTitle"/>
          </p:nvPr>
        </p:nvSpPr>
        <p:spPr>
          <a:xfrm>
            <a:off x="966000" y="197850"/>
            <a:ext cx="7692900" cy="858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3600">
                <a:latin typeface="Times New Roman"/>
                <a:ea typeface="Times New Roman"/>
                <a:cs typeface="Times New Roman"/>
                <a:sym typeface="Times New Roman"/>
              </a:rPr>
              <a:t>ALGORITHM PROJECT</a:t>
            </a:r>
            <a:endParaRPr b="1" sz="3600">
              <a:latin typeface="Times New Roman"/>
              <a:ea typeface="Times New Roman"/>
              <a:cs typeface="Times New Roman"/>
              <a:sym typeface="Times New Roman"/>
            </a:endParaRPr>
          </a:p>
        </p:txBody>
      </p:sp>
      <p:sp>
        <p:nvSpPr>
          <p:cNvPr id="230" name="Google Shape;230;p17"/>
          <p:cNvSpPr txBox="1"/>
          <p:nvPr/>
        </p:nvSpPr>
        <p:spPr>
          <a:xfrm>
            <a:off x="3241175" y="2517300"/>
            <a:ext cx="5736900" cy="215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lt1"/>
                </a:solidFill>
                <a:latin typeface="Lato"/>
                <a:ea typeface="Lato"/>
                <a:cs typeface="Lato"/>
                <a:sym typeface="Lato"/>
              </a:rPr>
              <a:t> </a:t>
            </a:r>
            <a:r>
              <a:rPr b="1" lang="en" sz="2000">
                <a:solidFill>
                  <a:schemeClr val="lt1"/>
                </a:solidFill>
                <a:latin typeface="Lato"/>
                <a:ea typeface="Lato"/>
                <a:cs typeface="Lato"/>
                <a:sym typeface="Lato"/>
              </a:rPr>
              <a:t>TEAM MEMBERS </a:t>
            </a:r>
            <a:r>
              <a:rPr lang="en" sz="1900">
                <a:solidFill>
                  <a:schemeClr val="lt1"/>
                </a:solidFill>
                <a:latin typeface="Lato"/>
                <a:ea typeface="Lato"/>
                <a:cs typeface="Lato"/>
                <a:sym typeface="Lato"/>
              </a:rPr>
              <a:t>:</a:t>
            </a:r>
            <a:r>
              <a:rPr lang="en" sz="1900">
                <a:solidFill>
                  <a:schemeClr val="lt1"/>
                </a:solidFill>
                <a:latin typeface="Lato"/>
                <a:ea typeface="Lato"/>
                <a:cs typeface="Lato"/>
                <a:sym typeface="Lato"/>
              </a:rPr>
              <a:t> </a:t>
            </a:r>
            <a:endParaRPr sz="1900">
              <a:solidFill>
                <a:schemeClr val="lt1"/>
              </a:solidFill>
              <a:latin typeface="Lato"/>
              <a:ea typeface="Lato"/>
              <a:cs typeface="Lato"/>
              <a:sym typeface="Lato"/>
            </a:endParaRPr>
          </a:p>
          <a:p>
            <a:pPr indent="0" lvl="0" marL="0" rtl="0" algn="l">
              <a:spcBef>
                <a:spcPts val="0"/>
              </a:spcBef>
              <a:spcAft>
                <a:spcPts val="0"/>
              </a:spcAft>
              <a:buNone/>
            </a:pPr>
            <a:r>
              <a:rPr lang="en" sz="1900">
                <a:solidFill>
                  <a:schemeClr val="lt1"/>
                </a:solidFill>
                <a:latin typeface="Lato"/>
                <a:ea typeface="Lato"/>
                <a:cs typeface="Lato"/>
                <a:sym typeface="Lato"/>
              </a:rPr>
              <a:t>Kurra Bavanya Choudhary  :  18075034</a:t>
            </a:r>
            <a:endParaRPr sz="1900">
              <a:solidFill>
                <a:schemeClr val="lt1"/>
              </a:solidFill>
              <a:latin typeface="Lato"/>
              <a:ea typeface="Lato"/>
              <a:cs typeface="Lato"/>
              <a:sym typeface="Lato"/>
            </a:endParaRPr>
          </a:p>
          <a:p>
            <a:pPr indent="0" lvl="0" marL="0" rtl="0" algn="l">
              <a:spcBef>
                <a:spcPts val="0"/>
              </a:spcBef>
              <a:spcAft>
                <a:spcPts val="0"/>
              </a:spcAft>
              <a:buNone/>
            </a:pPr>
            <a:r>
              <a:rPr lang="en" sz="1900">
                <a:solidFill>
                  <a:schemeClr val="lt1"/>
                </a:solidFill>
                <a:latin typeface="Lato"/>
                <a:ea typeface="Lato"/>
                <a:cs typeface="Lato"/>
                <a:sym typeface="Lato"/>
              </a:rPr>
              <a:t>Madhulika Damor		   :  18075037</a:t>
            </a:r>
            <a:endParaRPr sz="1900">
              <a:solidFill>
                <a:schemeClr val="lt1"/>
              </a:solidFill>
              <a:latin typeface="Lato"/>
              <a:ea typeface="Lato"/>
              <a:cs typeface="Lato"/>
              <a:sym typeface="Lato"/>
            </a:endParaRPr>
          </a:p>
          <a:p>
            <a:pPr indent="0" lvl="0" marL="0" rtl="0" algn="l">
              <a:spcBef>
                <a:spcPts val="0"/>
              </a:spcBef>
              <a:spcAft>
                <a:spcPts val="0"/>
              </a:spcAft>
              <a:buNone/>
            </a:pPr>
            <a:r>
              <a:rPr lang="en" sz="1900">
                <a:solidFill>
                  <a:schemeClr val="lt1"/>
                </a:solidFill>
                <a:latin typeface="Lato"/>
                <a:ea typeface="Lato"/>
                <a:cs typeface="Lato"/>
                <a:sym typeface="Lato"/>
              </a:rPr>
              <a:t>Radhika Singh		             :  18075046</a:t>
            </a:r>
            <a:r>
              <a:rPr lang="en" sz="1900">
                <a:solidFill>
                  <a:schemeClr val="lt1"/>
                </a:solidFill>
                <a:latin typeface="Lato"/>
                <a:ea typeface="Lato"/>
                <a:cs typeface="Lato"/>
                <a:sym typeface="Lato"/>
              </a:rPr>
              <a:t> </a:t>
            </a:r>
            <a:endParaRPr sz="1900">
              <a:solidFill>
                <a:schemeClr val="lt1"/>
              </a:solidFill>
              <a:latin typeface="Lato"/>
              <a:ea typeface="Lato"/>
              <a:cs typeface="Lato"/>
              <a:sym typeface="Lato"/>
            </a:endParaRPr>
          </a:p>
          <a:p>
            <a:pPr indent="0" lvl="0" marL="0" rtl="0" algn="l">
              <a:spcBef>
                <a:spcPts val="0"/>
              </a:spcBef>
              <a:spcAft>
                <a:spcPts val="0"/>
              </a:spcAft>
              <a:buNone/>
            </a:pPr>
            <a:r>
              <a:t/>
            </a:r>
            <a:endParaRPr sz="1900">
              <a:solidFill>
                <a:schemeClr val="lt1"/>
              </a:solidFill>
              <a:latin typeface="Lato"/>
              <a:ea typeface="Lato"/>
              <a:cs typeface="Lato"/>
              <a:sym typeface="Lato"/>
            </a:endParaRPr>
          </a:p>
          <a:p>
            <a:pPr indent="0" lvl="0" marL="0" rtl="0" algn="l">
              <a:spcBef>
                <a:spcPts val="0"/>
              </a:spcBef>
              <a:spcAft>
                <a:spcPts val="0"/>
              </a:spcAft>
              <a:buNone/>
            </a:pPr>
            <a:r>
              <a:rPr b="1" lang="en" sz="1900">
                <a:solidFill>
                  <a:schemeClr val="lt1"/>
                </a:solidFill>
                <a:latin typeface="Lato"/>
                <a:ea typeface="Lato"/>
                <a:cs typeface="Lato"/>
                <a:sym typeface="Lato"/>
              </a:rPr>
              <a:t> </a:t>
            </a:r>
            <a:r>
              <a:rPr b="1" lang="en" sz="2000">
                <a:solidFill>
                  <a:schemeClr val="lt1"/>
                </a:solidFill>
                <a:latin typeface="Lato"/>
                <a:ea typeface="Lato"/>
                <a:cs typeface="Lato"/>
                <a:sym typeface="Lato"/>
              </a:rPr>
              <a:t>UNDER THE GUIDANCE OF</a:t>
            </a:r>
            <a:r>
              <a:rPr b="1" lang="en" sz="1900">
                <a:solidFill>
                  <a:schemeClr val="lt1"/>
                </a:solidFill>
                <a:latin typeface="Lato"/>
                <a:ea typeface="Lato"/>
                <a:cs typeface="Lato"/>
                <a:sym typeface="Lato"/>
              </a:rPr>
              <a:t> </a:t>
            </a:r>
            <a:endParaRPr b="1" sz="1900">
              <a:solidFill>
                <a:schemeClr val="lt1"/>
              </a:solidFill>
              <a:latin typeface="Lato"/>
              <a:ea typeface="Lato"/>
              <a:cs typeface="Lato"/>
              <a:sym typeface="Lato"/>
            </a:endParaRPr>
          </a:p>
          <a:p>
            <a:pPr indent="0" lvl="0" marL="0" rtl="0" algn="l">
              <a:spcBef>
                <a:spcPts val="0"/>
              </a:spcBef>
              <a:spcAft>
                <a:spcPts val="0"/>
              </a:spcAft>
              <a:buNone/>
            </a:pPr>
            <a:r>
              <a:rPr b="1" lang="en" sz="1600">
                <a:solidFill>
                  <a:schemeClr val="lt1"/>
                </a:solidFill>
                <a:latin typeface="Lato"/>
                <a:ea typeface="Lato"/>
                <a:cs typeface="Lato"/>
                <a:sym typeface="Lato"/>
              </a:rPr>
              <a:t>Prof Dr. RAVI SHANKAR sir</a:t>
            </a:r>
            <a:r>
              <a:rPr lang="en" sz="1600">
                <a:solidFill>
                  <a:schemeClr val="lt1"/>
                </a:solidFill>
                <a:latin typeface="Lato"/>
                <a:ea typeface="Lato"/>
                <a:cs typeface="Lato"/>
                <a:sym typeface="Lato"/>
              </a:rPr>
              <a:t> and </a:t>
            </a:r>
            <a:r>
              <a:rPr b="1" lang="en" sz="1600">
                <a:solidFill>
                  <a:schemeClr val="lt1"/>
                </a:solidFill>
                <a:latin typeface="Lato"/>
                <a:ea typeface="Lato"/>
                <a:cs typeface="Lato"/>
                <a:sym typeface="Lato"/>
              </a:rPr>
              <a:t>NAVIN MANI UPADHYAY sir</a:t>
            </a:r>
            <a:endParaRPr b="1" sz="1000">
              <a:solidFill>
                <a:srgbClr val="FFFFFF"/>
              </a:solidFill>
            </a:endParaRPr>
          </a:p>
          <a:p>
            <a:pPr indent="0" lvl="0" marL="0" rtl="0" algn="l">
              <a:spcBef>
                <a:spcPts val="0"/>
              </a:spcBef>
              <a:spcAft>
                <a:spcPts val="0"/>
              </a:spcAft>
              <a:buNone/>
            </a:pPr>
            <a:r>
              <a:t/>
            </a:r>
            <a:endParaRPr sz="1900">
              <a:solidFill>
                <a:schemeClr val="lt1"/>
              </a:solidFill>
              <a:latin typeface="Lato"/>
              <a:ea typeface="Lato"/>
              <a:cs typeface="Lato"/>
              <a:sym typeface="Lato"/>
            </a:endParaRPr>
          </a:p>
          <a:p>
            <a:pPr indent="0" lvl="0" marL="0" rtl="0" algn="l">
              <a:spcBef>
                <a:spcPts val="0"/>
              </a:spcBef>
              <a:spcAft>
                <a:spcPts val="0"/>
              </a:spcAft>
              <a:buNone/>
            </a:pPr>
            <a:r>
              <a:t/>
            </a:r>
            <a:endParaRPr sz="1900">
              <a:solidFill>
                <a:schemeClr val="lt1"/>
              </a:solidFill>
              <a:latin typeface="Lato"/>
              <a:ea typeface="Lato"/>
              <a:cs typeface="Lato"/>
              <a:sym typeface="Lato"/>
            </a:endParaRPr>
          </a:p>
          <a:p>
            <a:pPr indent="0" lvl="0" marL="0" rtl="0" algn="l">
              <a:spcBef>
                <a:spcPts val="0"/>
              </a:spcBef>
              <a:spcAft>
                <a:spcPts val="0"/>
              </a:spcAft>
              <a:buNone/>
            </a:pPr>
            <a:r>
              <a:t/>
            </a:r>
            <a:endParaRPr sz="1500">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823850" y="445750"/>
            <a:ext cx="7746600" cy="584400"/>
          </a:xfrm>
          <a:prstGeom prst="rect">
            <a:avLst/>
          </a:prstGeom>
        </p:spPr>
        <p:txBody>
          <a:bodyPr anchorCtr="0" anchor="b" bIns="91425" lIns="91425" spcFirstLastPara="1" rIns="91425" wrap="square" tIns="91425">
            <a:noAutofit/>
          </a:bodyPr>
          <a:lstStyle/>
          <a:p>
            <a:pPr indent="-406400" lvl="0" marL="457200" rtl="0" algn="l">
              <a:spcBef>
                <a:spcPts val="0"/>
              </a:spcBef>
              <a:spcAft>
                <a:spcPts val="0"/>
              </a:spcAft>
              <a:buSzPts val="2800"/>
              <a:buChar char="❏"/>
            </a:pPr>
            <a:r>
              <a:rPr b="1" lang="en" sz="2800"/>
              <a:t>ACKNOWLEDGEMENT</a:t>
            </a:r>
            <a:endParaRPr b="1" sz="2800"/>
          </a:p>
        </p:txBody>
      </p:sp>
      <p:sp>
        <p:nvSpPr>
          <p:cNvPr id="236" name="Google Shape;236;p18"/>
          <p:cNvSpPr txBox="1"/>
          <p:nvPr>
            <p:ph idx="1" type="body"/>
          </p:nvPr>
        </p:nvSpPr>
        <p:spPr>
          <a:xfrm>
            <a:off x="823850" y="1030150"/>
            <a:ext cx="7242000" cy="38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In the present world of competition there is a race of existence in which those are having will to come forward succeed. Project is like a bridge between theoretical and practical working.</a:t>
            </a:r>
            <a:endParaRPr sz="1400"/>
          </a:p>
          <a:p>
            <a:pPr indent="0" lvl="0" marL="0" rtl="0" algn="l">
              <a:spcBef>
                <a:spcPts val="1600"/>
              </a:spcBef>
              <a:spcAft>
                <a:spcPts val="0"/>
              </a:spcAft>
              <a:buNone/>
            </a:pPr>
            <a:r>
              <a:rPr lang="en" sz="1400"/>
              <a:t>First of all we would like to thank our Prof Dr. Ravi Shankar sir who have us the opportunity to do this wonderful project.</a:t>
            </a:r>
            <a:endParaRPr sz="1400"/>
          </a:p>
          <a:p>
            <a:pPr indent="0" lvl="0" marL="0" rtl="0" algn="l">
              <a:spcBef>
                <a:spcPts val="1600"/>
              </a:spcBef>
              <a:spcAft>
                <a:spcPts val="0"/>
              </a:spcAft>
              <a:buNone/>
            </a:pPr>
            <a:r>
              <a:rPr lang="en" sz="1400"/>
              <a:t>We would like to express thanks of gratitude to our tutor </a:t>
            </a:r>
            <a:r>
              <a:rPr lang="en" sz="1400">
                <a:solidFill>
                  <a:srgbClr val="FFFFFF"/>
                </a:solidFill>
                <a:latin typeface="Arial"/>
                <a:ea typeface="Arial"/>
                <a:cs typeface="Arial"/>
                <a:sym typeface="Arial"/>
              </a:rPr>
              <a:t>Navin Mani Upadhyay</a:t>
            </a:r>
            <a:r>
              <a:rPr b="1" lang="en" sz="1400">
                <a:solidFill>
                  <a:srgbClr val="FFFFFF"/>
                </a:solidFill>
                <a:latin typeface="Arial"/>
                <a:ea typeface="Arial"/>
                <a:cs typeface="Arial"/>
                <a:sym typeface="Arial"/>
              </a:rPr>
              <a:t> sir </a:t>
            </a:r>
            <a:r>
              <a:rPr lang="en" sz="1400"/>
              <a:t>for their guidance, suggestions, instructions and support in various phases of completion of our  Project.</a:t>
            </a:r>
            <a:endParaRPr sz="1400"/>
          </a:p>
          <a:p>
            <a:pPr indent="0" lvl="0" marL="0" rtl="0" algn="l">
              <a:spcBef>
                <a:spcPts val="1600"/>
              </a:spcBef>
              <a:spcAft>
                <a:spcPts val="0"/>
              </a:spcAft>
              <a:buNone/>
            </a:pPr>
            <a:r>
              <a:rPr lang="en" sz="1400"/>
              <a:t>Last but not least we would like to thank our classmates who have help us a lot.</a:t>
            </a:r>
            <a:endParaRPr sz="1400"/>
          </a:p>
          <a:p>
            <a:pPr indent="0" lvl="0" marL="0" rtl="0" algn="l">
              <a:spcBef>
                <a:spcPts val="1600"/>
              </a:spcBef>
              <a:spcAft>
                <a:spcPts val="1600"/>
              </a:spcAft>
              <a:buNone/>
            </a:pPr>
            <a:r>
              <a:rPr lang="en" sz="1400"/>
              <a:t>Date : 30 April 2020</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791450" y="515525"/>
            <a:ext cx="7746600" cy="584400"/>
          </a:xfrm>
          <a:prstGeom prst="rect">
            <a:avLst/>
          </a:prstGeom>
        </p:spPr>
        <p:txBody>
          <a:bodyPr anchorCtr="0" anchor="b" bIns="91425" lIns="91425" spcFirstLastPara="1" rIns="91425" wrap="square" tIns="91425">
            <a:noAutofit/>
          </a:bodyPr>
          <a:lstStyle/>
          <a:p>
            <a:pPr indent="-406400" lvl="0" marL="457200" rtl="0" algn="l">
              <a:spcBef>
                <a:spcPts val="0"/>
              </a:spcBef>
              <a:spcAft>
                <a:spcPts val="0"/>
              </a:spcAft>
              <a:buSzPts val="2800"/>
              <a:buChar char="❏"/>
            </a:pPr>
            <a:r>
              <a:rPr b="1" lang="en" sz="2800"/>
              <a:t>INTRODUCTION</a:t>
            </a:r>
            <a:endParaRPr b="1" sz="2800"/>
          </a:p>
        </p:txBody>
      </p:sp>
      <p:sp>
        <p:nvSpPr>
          <p:cNvPr id="242" name="Google Shape;242;p19"/>
          <p:cNvSpPr txBox="1"/>
          <p:nvPr>
            <p:ph idx="1" type="body"/>
          </p:nvPr>
        </p:nvSpPr>
        <p:spPr>
          <a:xfrm>
            <a:off x="706050" y="1494975"/>
            <a:ext cx="7524900" cy="3226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Char char="➢"/>
            </a:pPr>
            <a:r>
              <a:rPr lang="en" sz="1400">
                <a:solidFill>
                  <a:srgbClr val="FFFFFF"/>
                </a:solidFill>
                <a:latin typeface="Open Sans"/>
                <a:ea typeface="Open Sans"/>
                <a:cs typeface="Open Sans"/>
                <a:sym typeface="Open Sans"/>
              </a:rPr>
              <a:t>Scheduling processes efficiently in a multiprocessor environment using the best optimization algorithm is very much important to maximize the CPU utilization.To achieve this, we have implemented a scheduling algorithm which uses subset sum algorithm and quick sort to maximize the CPU utilization</a:t>
            </a:r>
            <a:endParaRPr sz="1400">
              <a:solidFill>
                <a:srgbClr val="FFFFFF"/>
              </a:solidFill>
              <a:latin typeface="Open Sans"/>
              <a:ea typeface="Open Sans"/>
              <a:cs typeface="Open Sans"/>
              <a:sym typeface="Open Sans"/>
            </a:endParaRPr>
          </a:p>
          <a:p>
            <a:pPr indent="0" lvl="0" marL="0" rtl="0" algn="l">
              <a:spcBef>
                <a:spcPts val="1600"/>
              </a:spcBef>
              <a:spcAft>
                <a:spcPts val="0"/>
              </a:spcAft>
              <a:buNone/>
            </a:pPr>
            <a:r>
              <a:t/>
            </a:r>
            <a:endParaRPr/>
          </a:p>
          <a:p>
            <a:pPr indent="-317500" lvl="0" marL="457200" rtl="0" algn="l">
              <a:spcBef>
                <a:spcPts val="1600"/>
              </a:spcBef>
              <a:spcAft>
                <a:spcPts val="0"/>
              </a:spcAft>
              <a:buSzPts val="1400"/>
              <a:buChar char="➢"/>
            </a:pPr>
            <a:r>
              <a:rPr lang="en" sz="1400"/>
              <a:t>The main idea behind our approach is to free up as many CPUs as possible and reducing the  idle cycles. This also reduces the waiting time of other processes which arrive in the waiting queue of the processors</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722050" y="386975"/>
            <a:ext cx="7746600" cy="584400"/>
          </a:xfrm>
          <a:prstGeom prst="rect">
            <a:avLst/>
          </a:prstGeom>
        </p:spPr>
        <p:txBody>
          <a:bodyPr anchorCtr="0" anchor="b" bIns="91425" lIns="91425" spcFirstLastPara="1" rIns="91425" wrap="square" tIns="91425">
            <a:noAutofit/>
          </a:bodyPr>
          <a:lstStyle/>
          <a:p>
            <a:pPr indent="-406400" lvl="0" marL="457200" rtl="0" algn="l">
              <a:spcBef>
                <a:spcPts val="0"/>
              </a:spcBef>
              <a:spcAft>
                <a:spcPts val="0"/>
              </a:spcAft>
              <a:buSzPts val="2800"/>
              <a:buChar char="❏"/>
            </a:pPr>
            <a:r>
              <a:rPr b="1" lang="en" sz="2800"/>
              <a:t>APPROACH</a:t>
            </a:r>
            <a:endParaRPr b="1" sz="2800"/>
          </a:p>
        </p:txBody>
      </p:sp>
      <p:sp>
        <p:nvSpPr>
          <p:cNvPr id="248" name="Google Shape;248;p20"/>
          <p:cNvSpPr txBox="1"/>
          <p:nvPr>
            <p:ph idx="1" type="body"/>
          </p:nvPr>
        </p:nvSpPr>
        <p:spPr>
          <a:xfrm>
            <a:off x="974350" y="1171675"/>
            <a:ext cx="7242000" cy="355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sz="1400"/>
              <a:t>To improve the throughput of the system, we implemented a task scheduling algorithm which uses a subset algorithm to divide the processes among the CPUs.</a:t>
            </a:r>
            <a:endParaRPr b="1" sz="1400"/>
          </a:p>
          <a:p>
            <a:pPr indent="0" lvl="0" marL="457200" rtl="0" algn="l">
              <a:spcBef>
                <a:spcPts val="1600"/>
              </a:spcBef>
              <a:spcAft>
                <a:spcPts val="0"/>
              </a:spcAft>
              <a:buNone/>
            </a:pPr>
            <a:r>
              <a:t/>
            </a:r>
            <a:endParaRPr b="1"/>
          </a:p>
          <a:p>
            <a:pPr indent="-317500" lvl="0" marL="457200" rtl="0" algn="l">
              <a:spcBef>
                <a:spcPts val="1600"/>
              </a:spcBef>
              <a:spcAft>
                <a:spcPts val="0"/>
              </a:spcAft>
              <a:buClr>
                <a:srgbClr val="FFFFFF"/>
              </a:buClr>
              <a:buSzPts val="1400"/>
              <a:buChar char="➢"/>
            </a:pPr>
            <a:r>
              <a:rPr b="1" lang="en" sz="1400">
                <a:solidFill>
                  <a:srgbClr val="FFFFFF"/>
                </a:solidFill>
              </a:rPr>
              <a:t>Process with a maximum amount of load is considered to be maximum boundary and the remaining processes whose loads sum up to this maximum boundary are scheduled into a single processor. Thereby freeing idle CPU cycles.</a:t>
            </a:r>
            <a:endParaRPr b="1" sz="1400">
              <a:solidFill>
                <a:srgbClr val="FFFFFF"/>
              </a:solidFill>
            </a:endParaRPr>
          </a:p>
          <a:p>
            <a:pPr indent="0" lvl="0" marL="1358900" rtl="0" algn="l">
              <a:spcBef>
                <a:spcPts val="1000"/>
              </a:spcBef>
              <a:spcAft>
                <a:spcPts val="0"/>
              </a:spcAft>
              <a:buNone/>
            </a:pPr>
            <a:r>
              <a:rPr b="1" lang="en" sz="1400">
                <a:solidFill>
                  <a:srgbClr val="FFFFFF"/>
                </a:solidFill>
              </a:rPr>
              <a:t>maximum boundary = ∑ t[i] ≤ t_max,  where i goes from 0 to k.</a:t>
            </a:r>
            <a:endParaRPr b="1" sz="1400">
              <a:solidFill>
                <a:srgbClr val="FFFFFF"/>
              </a:solidFill>
            </a:endParaRPr>
          </a:p>
          <a:p>
            <a:pPr indent="0" lvl="0" marL="0" rtl="0" algn="l">
              <a:spcBef>
                <a:spcPts val="1000"/>
              </a:spcBef>
              <a:spcAft>
                <a:spcPts val="0"/>
              </a:spcAft>
              <a:buNone/>
            </a:pPr>
            <a:r>
              <a:t/>
            </a:r>
            <a:endParaRPr b="1">
              <a:solidFill>
                <a:srgbClr val="FFFFFF"/>
              </a:solidFill>
            </a:endParaRPr>
          </a:p>
          <a:p>
            <a:pPr indent="-317500" lvl="0" marL="457200" rtl="0" algn="l">
              <a:spcBef>
                <a:spcPts val="1000"/>
              </a:spcBef>
              <a:spcAft>
                <a:spcPts val="0"/>
              </a:spcAft>
              <a:buClr>
                <a:srgbClr val="FFFFFF"/>
              </a:buClr>
              <a:buSzPts val="1400"/>
              <a:buChar char="➢"/>
            </a:pPr>
            <a:r>
              <a:rPr b="1" lang="en" sz="1400">
                <a:solidFill>
                  <a:srgbClr val="FFFFFF"/>
                </a:solidFill>
              </a:rPr>
              <a:t>The task reallocation solution for the packing is carried out by the Subset Sum algorithm, a particular case of the Knapsack problem.</a:t>
            </a:r>
            <a:endParaRPr b="1" sz="1400">
              <a:solidFill>
                <a:srgbClr val="FFFFFF"/>
              </a:solidFill>
            </a:endParaRPr>
          </a:p>
          <a:p>
            <a:pPr indent="0" lvl="0" marL="0" rtl="0" algn="l">
              <a:spcBef>
                <a:spcPts val="0"/>
              </a:spcBef>
              <a:spcAft>
                <a:spcPts val="1600"/>
              </a:spcAft>
              <a:buNone/>
            </a:pPr>
            <a:r>
              <a:t/>
            </a:r>
            <a:endParaRPr b="1"/>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629350" y="253350"/>
            <a:ext cx="7746600" cy="584400"/>
          </a:xfrm>
          <a:prstGeom prst="rect">
            <a:avLst/>
          </a:prstGeom>
        </p:spPr>
        <p:txBody>
          <a:bodyPr anchorCtr="0" anchor="b" bIns="91425" lIns="91425" spcFirstLastPara="1" rIns="91425" wrap="square" tIns="91425">
            <a:noAutofit/>
          </a:bodyPr>
          <a:lstStyle/>
          <a:p>
            <a:pPr indent="-406400" lvl="0" marL="457200" rtl="0" algn="l">
              <a:spcBef>
                <a:spcPts val="0"/>
              </a:spcBef>
              <a:spcAft>
                <a:spcPts val="0"/>
              </a:spcAft>
              <a:buSzPts val="2800"/>
              <a:buChar char="❏"/>
            </a:pPr>
            <a:r>
              <a:rPr b="1" lang="en" sz="2800"/>
              <a:t>PROGRAM CODE</a:t>
            </a:r>
            <a:endParaRPr b="1" sz="2800"/>
          </a:p>
        </p:txBody>
      </p:sp>
      <p:sp>
        <p:nvSpPr>
          <p:cNvPr id="254" name="Google Shape;254;p21"/>
          <p:cNvSpPr txBox="1"/>
          <p:nvPr/>
        </p:nvSpPr>
        <p:spPr>
          <a:xfrm>
            <a:off x="4124975" y="1142200"/>
            <a:ext cx="4190400" cy="4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55" name="Google Shape;255;p21"/>
          <p:cNvSpPr txBox="1"/>
          <p:nvPr/>
        </p:nvSpPr>
        <p:spPr>
          <a:xfrm>
            <a:off x="859750" y="880150"/>
            <a:ext cx="7516200" cy="4890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rgbClr val="FFFFFF"/>
              </a:buClr>
              <a:buSzPts val="1500"/>
              <a:buFont typeface="Lato"/>
              <a:buChar char="➢"/>
            </a:pPr>
            <a:r>
              <a:rPr lang="en" sz="1500">
                <a:solidFill>
                  <a:srgbClr val="FFFFFF"/>
                </a:solidFill>
                <a:latin typeface="Lato"/>
                <a:ea typeface="Lato"/>
                <a:cs typeface="Lato"/>
                <a:sym typeface="Lato"/>
              </a:rPr>
              <a:t>supportfunction(), subsetsum(), sum() and quicksort() functions are implemented  as follows.</a:t>
            </a:r>
            <a:endParaRPr sz="1500">
              <a:solidFill>
                <a:srgbClr val="FFFFFF"/>
              </a:solidFill>
              <a:latin typeface="Lato"/>
              <a:ea typeface="Lato"/>
              <a:cs typeface="Lato"/>
              <a:sym typeface="Lato"/>
            </a:endParaRPr>
          </a:p>
        </p:txBody>
      </p:sp>
      <p:pic>
        <p:nvPicPr>
          <p:cNvPr id="256" name="Google Shape;256;p21"/>
          <p:cNvPicPr preferRelativeResize="0"/>
          <p:nvPr/>
        </p:nvPicPr>
        <p:blipFill>
          <a:blip r:embed="rId3">
            <a:alphaModFix/>
          </a:blip>
          <a:stretch>
            <a:fillRect/>
          </a:stretch>
        </p:blipFill>
        <p:spPr>
          <a:xfrm>
            <a:off x="1836775" y="1482838"/>
            <a:ext cx="2599125" cy="1500275"/>
          </a:xfrm>
          <a:prstGeom prst="rect">
            <a:avLst/>
          </a:prstGeom>
          <a:noFill/>
          <a:ln>
            <a:noFill/>
          </a:ln>
        </p:spPr>
      </p:pic>
      <p:pic>
        <p:nvPicPr>
          <p:cNvPr id="257" name="Google Shape;257;p21"/>
          <p:cNvPicPr preferRelativeResize="0"/>
          <p:nvPr/>
        </p:nvPicPr>
        <p:blipFill>
          <a:blip r:embed="rId4">
            <a:alphaModFix/>
          </a:blip>
          <a:stretch>
            <a:fillRect/>
          </a:stretch>
        </p:blipFill>
        <p:spPr>
          <a:xfrm>
            <a:off x="1440000" y="3096825"/>
            <a:ext cx="4507170" cy="1882575"/>
          </a:xfrm>
          <a:prstGeom prst="rect">
            <a:avLst/>
          </a:prstGeom>
          <a:noFill/>
          <a:ln>
            <a:noFill/>
          </a:ln>
        </p:spPr>
      </p:pic>
      <p:pic>
        <p:nvPicPr>
          <p:cNvPr id="258" name="Google Shape;258;p21"/>
          <p:cNvPicPr preferRelativeResize="0"/>
          <p:nvPr/>
        </p:nvPicPr>
        <p:blipFill>
          <a:blip r:embed="rId5">
            <a:alphaModFix/>
          </a:blip>
          <a:stretch>
            <a:fillRect/>
          </a:stretch>
        </p:blipFill>
        <p:spPr>
          <a:xfrm>
            <a:off x="6177549" y="1411550"/>
            <a:ext cx="2290850" cy="3517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22"/>
          <p:cNvSpPr txBox="1"/>
          <p:nvPr>
            <p:ph type="title"/>
          </p:nvPr>
        </p:nvSpPr>
        <p:spPr>
          <a:xfrm>
            <a:off x="574025" y="304800"/>
            <a:ext cx="7557000" cy="6549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SzPts val="2100"/>
              <a:buChar char="❏"/>
            </a:pPr>
            <a:r>
              <a:rPr b="1" lang="en" sz="2100"/>
              <a:t>EVALUATION ON QTIPLOT APPLICATION</a:t>
            </a:r>
            <a:endParaRPr b="1" sz="2100"/>
          </a:p>
        </p:txBody>
      </p:sp>
      <p:sp>
        <p:nvSpPr>
          <p:cNvPr id="264" name="Google Shape;264;p22"/>
          <p:cNvSpPr txBox="1"/>
          <p:nvPr>
            <p:ph idx="1" type="body"/>
          </p:nvPr>
        </p:nvSpPr>
        <p:spPr>
          <a:xfrm>
            <a:off x="780075" y="835275"/>
            <a:ext cx="7666500" cy="37989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1000"/>
              </a:spcBef>
              <a:spcAft>
                <a:spcPts val="0"/>
              </a:spcAft>
              <a:buClr>
                <a:srgbClr val="FFFFFF"/>
              </a:buClr>
              <a:buSzPts val="1400"/>
              <a:buFont typeface="Open Sans"/>
              <a:buChar char="➢"/>
            </a:pPr>
            <a:r>
              <a:rPr lang="en" sz="1400">
                <a:solidFill>
                  <a:srgbClr val="FFFFFF"/>
                </a:solidFill>
                <a:latin typeface="Open Sans"/>
                <a:ea typeface="Open Sans"/>
                <a:cs typeface="Open Sans"/>
                <a:sym typeface="Open Sans"/>
              </a:rPr>
              <a:t>Very sharp increase in  the execution time is observed when the number of processes approaches 20. This behaviour can be accounted to the complexity of the subset sum algorithm on which our algorithm is based. </a:t>
            </a:r>
            <a:endParaRPr sz="1500">
              <a:solidFill>
                <a:srgbClr val="FFFFFF"/>
              </a:solidFill>
            </a:endParaRPr>
          </a:p>
        </p:txBody>
      </p:sp>
      <p:pic>
        <p:nvPicPr>
          <p:cNvPr id="265" name="Google Shape;265;p22"/>
          <p:cNvPicPr preferRelativeResize="0"/>
          <p:nvPr/>
        </p:nvPicPr>
        <p:blipFill rotWithShape="1">
          <a:blip r:embed="rId3">
            <a:alphaModFix/>
          </a:blip>
          <a:srcRect b="-5299" l="0" r="0" t="5299"/>
          <a:stretch/>
        </p:blipFill>
        <p:spPr>
          <a:xfrm>
            <a:off x="2142900" y="2135888"/>
            <a:ext cx="3829050" cy="2771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23"/>
          <p:cNvSpPr txBox="1"/>
          <p:nvPr>
            <p:ph type="title"/>
          </p:nvPr>
        </p:nvSpPr>
        <p:spPr>
          <a:xfrm>
            <a:off x="698700" y="357575"/>
            <a:ext cx="7746600" cy="584400"/>
          </a:xfrm>
          <a:prstGeom prst="rect">
            <a:avLst/>
          </a:prstGeom>
        </p:spPr>
        <p:txBody>
          <a:bodyPr anchorCtr="0" anchor="b" bIns="91425" lIns="91425" spcFirstLastPara="1" rIns="91425" wrap="square" tIns="91425">
            <a:noAutofit/>
          </a:bodyPr>
          <a:lstStyle/>
          <a:p>
            <a:pPr indent="-406400" lvl="0" marL="457200" rtl="0" algn="l">
              <a:spcBef>
                <a:spcPts val="0"/>
              </a:spcBef>
              <a:spcAft>
                <a:spcPts val="0"/>
              </a:spcAft>
              <a:buSzPts val="2800"/>
              <a:buChar char="❏"/>
            </a:pPr>
            <a:r>
              <a:rPr b="1" lang="en" sz="2800"/>
              <a:t>CONCLUSION AND FUTURE WORK</a:t>
            </a:r>
            <a:endParaRPr b="1" sz="2800"/>
          </a:p>
        </p:txBody>
      </p:sp>
      <p:sp>
        <p:nvSpPr>
          <p:cNvPr id="271" name="Google Shape;271;p23"/>
          <p:cNvSpPr txBox="1"/>
          <p:nvPr>
            <p:ph idx="1" type="body"/>
          </p:nvPr>
        </p:nvSpPr>
        <p:spPr>
          <a:xfrm>
            <a:off x="823850" y="1030150"/>
            <a:ext cx="7392600" cy="3691500"/>
          </a:xfrm>
          <a:prstGeom prst="rect">
            <a:avLst/>
          </a:prstGeom>
        </p:spPr>
        <p:txBody>
          <a:bodyPr anchorCtr="0" anchor="t" bIns="91425" lIns="91425" spcFirstLastPara="1" rIns="91425" wrap="square" tIns="91425">
            <a:noAutofit/>
          </a:bodyPr>
          <a:lstStyle/>
          <a:p>
            <a:pPr indent="-317500" lvl="0" marL="457200" rtl="0" algn="l">
              <a:spcBef>
                <a:spcPts val="1000"/>
              </a:spcBef>
              <a:spcAft>
                <a:spcPts val="0"/>
              </a:spcAft>
              <a:buSzPts val="1400"/>
              <a:buChar char="➢"/>
            </a:pPr>
            <a:r>
              <a:rPr lang="en" sz="1400"/>
              <a:t>In this work, we provide our scheduling algorithm for the distribution of tasks as per their loads on the multiple CPUs. Subset sum problem we have used here is NP-complete, so the solution that can be obtained in polynomial time may not be an optimal one. </a:t>
            </a:r>
            <a:endParaRPr sz="1400"/>
          </a:p>
          <a:p>
            <a:pPr indent="0" lvl="0" marL="457200" rtl="0" algn="l">
              <a:spcBef>
                <a:spcPts val="1000"/>
              </a:spcBef>
              <a:spcAft>
                <a:spcPts val="0"/>
              </a:spcAft>
              <a:buNone/>
            </a:pPr>
            <a:r>
              <a:t/>
            </a:r>
            <a:endParaRPr sz="1400"/>
          </a:p>
          <a:p>
            <a:pPr indent="-317500" lvl="0" marL="457200" rtl="0" algn="l">
              <a:spcBef>
                <a:spcPts val="1000"/>
              </a:spcBef>
              <a:spcAft>
                <a:spcPts val="0"/>
              </a:spcAft>
              <a:buSzPts val="1400"/>
              <a:buChar char="➢"/>
            </a:pPr>
            <a:r>
              <a:rPr lang="en" sz="1400"/>
              <a:t>In future works, we may come up with the optimal solution to apply to our scheduling mechanism and get the benefits. Our code performs scheduling for multiprocessors. For better simulations of the algorithm, development of  the code for different nodes is to be done.</a:t>
            </a:r>
            <a:endParaRPr sz="1400"/>
          </a:p>
          <a:p>
            <a:pPr indent="0" lvl="0" marL="0" rtl="0" algn="l">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24"/>
          <p:cNvSpPr txBox="1"/>
          <p:nvPr>
            <p:ph type="title"/>
          </p:nvPr>
        </p:nvSpPr>
        <p:spPr>
          <a:xfrm>
            <a:off x="779575" y="224425"/>
            <a:ext cx="7746600" cy="584400"/>
          </a:xfrm>
          <a:prstGeom prst="rect">
            <a:avLst/>
          </a:prstGeom>
        </p:spPr>
        <p:txBody>
          <a:bodyPr anchorCtr="0" anchor="b" bIns="91425" lIns="91425" spcFirstLastPara="1" rIns="91425" wrap="square" tIns="91425">
            <a:noAutofit/>
          </a:bodyPr>
          <a:lstStyle/>
          <a:p>
            <a:pPr indent="-406400" lvl="0" marL="457200" rtl="0" algn="l">
              <a:spcBef>
                <a:spcPts val="0"/>
              </a:spcBef>
              <a:spcAft>
                <a:spcPts val="0"/>
              </a:spcAft>
              <a:buSzPts val="2800"/>
              <a:buChar char="❏"/>
            </a:pPr>
            <a:r>
              <a:rPr b="1" lang="en" sz="2800"/>
              <a:t>REFERENCES</a:t>
            </a:r>
            <a:endParaRPr b="1" sz="2800"/>
          </a:p>
        </p:txBody>
      </p:sp>
      <p:sp>
        <p:nvSpPr>
          <p:cNvPr id="277" name="Google Shape;277;p24"/>
          <p:cNvSpPr txBox="1"/>
          <p:nvPr>
            <p:ph idx="1" type="body"/>
          </p:nvPr>
        </p:nvSpPr>
        <p:spPr>
          <a:xfrm>
            <a:off x="665000" y="649350"/>
            <a:ext cx="8011800" cy="4098900"/>
          </a:xfrm>
          <a:prstGeom prst="rect">
            <a:avLst/>
          </a:prstGeom>
        </p:spPr>
        <p:txBody>
          <a:bodyPr anchorCtr="0" anchor="t" bIns="91425" lIns="91425" spcFirstLastPara="1" rIns="91425" wrap="square" tIns="91425">
            <a:noAutofit/>
          </a:bodyPr>
          <a:lstStyle/>
          <a:p>
            <a:pPr indent="-304800" lvl="0" marL="457200" rtl="0" algn="l">
              <a:spcBef>
                <a:spcPts val="1000"/>
              </a:spcBef>
              <a:spcAft>
                <a:spcPts val="0"/>
              </a:spcAft>
              <a:buSzPts val="1200"/>
              <a:buChar char="➢"/>
            </a:pPr>
            <a:r>
              <a:rPr lang="en" sz="1200" u="sng">
                <a:hlinkClick r:id="rId3"/>
              </a:rPr>
              <a:t>E. S. H. Hou, N. Ansari and Hong Ren, "A genetic algorithm for multiprocessor scheduling," in IEEE Transactions on Parallel and Distributed Systems, vol. 5, no. 2, pp. 113-120, Feb. 1994.</a:t>
            </a:r>
            <a:endParaRPr sz="1200" u="sng"/>
          </a:p>
          <a:p>
            <a:pPr indent="-304800" lvl="0" marL="457200" rtl="0" algn="l">
              <a:spcBef>
                <a:spcPts val="0"/>
              </a:spcBef>
              <a:spcAft>
                <a:spcPts val="0"/>
              </a:spcAft>
              <a:buSzPts val="1200"/>
              <a:buChar char="➢"/>
            </a:pPr>
            <a:r>
              <a:rPr lang="en" sz="1200" u="sng">
                <a:hlinkClick r:id="rId4"/>
              </a:rPr>
              <a:t>Miklos Ajtai, James Aspnes, Moni Naor, Yuval Rabani, Leonard J Schulman, Orli Waarts, "Fairness in Scheduling, Journal of Algorithms",Volume 29, Issue 2,1998,</a:t>
            </a:r>
            <a:endParaRPr sz="1200" u="sng"/>
          </a:p>
          <a:p>
            <a:pPr indent="-304800" lvl="0" marL="457200" rtl="0" algn="l">
              <a:spcBef>
                <a:spcPts val="0"/>
              </a:spcBef>
              <a:spcAft>
                <a:spcPts val="0"/>
              </a:spcAft>
              <a:buSzPts val="1200"/>
              <a:buChar char="➢"/>
            </a:pPr>
            <a:r>
              <a:rPr lang="en" sz="1200" u="sng">
                <a:hlinkClick r:id="rId5"/>
              </a:rPr>
              <a:t>Alhussian, Hitham &amp; Zakaria, Nordin &amp; Hussin, Fawnizu Azmadi. (2014). An Efficient Real-Time Multiprocessor Scheduling Algorithm. Journal of Convergence Information Technology. </a:t>
            </a:r>
            <a:endParaRPr sz="1200" u="sng"/>
          </a:p>
          <a:p>
            <a:pPr indent="-304800" lvl="0" marL="457200" rtl="0" algn="l">
              <a:spcBef>
                <a:spcPts val="0"/>
              </a:spcBef>
              <a:spcAft>
                <a:spcPts val="0"/>
              </a:spcAft>
              <a:buSzPts val="1200"/>
              <a:buChar char="➢"/>
            </a:pPr>
            <a:r>
              <a:rPr lang="en" sz="1200" u="sng">
                <a:hlinkClick r:id="rId6"/>
              </a:rPr>
              <a:t>Goossens, J., Funk, S. &amp; Baruah, S. Priority-Driven Scheduling of Periodic Task Systems on Multiprocessors. </a:t>
            </a:r>
            <a:r>
              <a:rPr i="1" lang="en" sz="1200" u="sng">
                <a:hlinkClick r:id="rId7"/>
              </a:rPr>
              <a:t>Real-Time Systems</a:t>
            </a:r>
            <a:r>
              <a:rPr lang="en" sz="1200" u="sng">
                <a:hlinkClick r:id="rId8"/>
              </a:rPr>
              <a:t> 25, 187–205 (2003). https://doi.org/10.1023/A:1025120124771</a:t>
            </a:r>
            <a:endParaRPr sz="1200" u="sng"/>
          </a:p>
          <a:p>
            <a:pPr indent="-304800" lvl="0" marL="457200" rtl="0" algn="l">
              <a:spcBef>
                <a:spcPts val="0"/>
              </a:spcBef>
              <a:spcAft>
                <a:spcPts val="0"/>
              </a:spcAft>
              <a:buSzPts val="1200"/>
              <a:buChar char="➢"/>
            </a:pPr>
            <a:r>
              <a:rPr lang="en" sz="1200" u="sng">
                <a:hlinkClick r:id="rId9"/>
              </a:rPr>
              <a:t>A hierarchical multiprocessor scheduling framework for DSP applications," Proceedings of the IEEE Asilomar Conference on Signals, Systems and Computers, 122-126 vol.1, Pacific Grove, California, November, 1995.</a:t>
            </a:r>
            <a:endParaRPr sz="1200" u="sng"/>
          </a:p>
          <a:p>
            <a:pPr indent="-304800" lvl="0" marL="457200" rtl="0" algn="l">
              <a:spcBef>
                <a:spcPts val="0"/>
              </a:spcBef>
              <a:spcAft>
                <a:spcPts val="0"/>
              </a:spcAft>
              <a:buSzPts val="1200"/>
              <a:buChar char="➢"/>
            </a:pPr>
            <a:r>
              <a:rPr lang="en" sz="1200" u="sng">
                <a:hlinkClick r:id="rId10"/>
              </a:rPr>
              <a:t>E. Horowitz, S. Sahni, Computing partitions with applications to the</a:t>
            </a:r>
            <a:endParaRPr sz="1200" u="sng"/>
          </a:p>
          <a:p>
            <a:pPr indent="-304800" lvl="0" marL="457200" rtl="0" algn="l">
              <a:spcBef>
                <a:spcPts val="0"/>
              </a:spcBef>
              <a:spcAft>
                <a:spcPts val="0"/>
              </a:spcAft>
              <a:buSzPts val="1200"/>
              <a:buChar char="➢"/>
            </a:pPr>
            <a:r>
              <a:rPr lang="en" sz="1200" u="sng">
                <a:hlinkClick r:id="rId11"/>
              </a:rPr>
              <a:t>knapsack problem, J. ACM 21 (2) (1974) 277–292</a:t>
            </a:r>
            <a:endParaRPr sz="1200" u="sng"/>
          </a:p>
          <a:p>
            <a:pPr indent="-304800" lvl="0" marL="457200" rtl="0" algn="l">
              <a:spcBef>
                <a:spcPts val="0"/>
              </a:spcBef>
              <a:spcAft>
                <a:spcPts val="0"/>
              </a:spcAft>
              <a:buSzPts val="1200"/>
              <a:buChar char="➢"/>
            </a:pPr>
            <a:r>
              <a:rPr lang="en" sz="1200" u="sng">
                <a:hlinkClick r:id="rId12"/>
              </a:rPr>
              <a:t>Gladys Utrera, Montse Farreras, Jordi Fornes. “Task Packing: Efficient task scheduling in unbalanced parallel programs to maximize CPU utilization”, Journal of Parallel and Distributed Computing 134 (2019) 37–49.</a:t>
            </a:r>
            <a:endParaRPr sz="1200" u="sng"/>
          </a:p>
          <a:p>
            <a:pPr indent="-304800" lvl="0" marL="457200" rtl="0" algn="l">
              <a:spcBef>
                <a:spcPts val="0"/>
              </a:spcBef>
              <a:spcAft>
                <a:spcPts val="0"/>
              </a:spcAft>
              <a:buSzPts val="1200"/>
              <a:buChar char="➢"/>
            </a:pPr>
            <a:r>
              <a:rPr lang="en" sz="1200" u="sng">
                <a:hlinkClick r:id="rId13"/>
              </a:rPr>
              <a:t>https://github.com/azeemshaikh38/MultiprocessorScheduler</a:t>
            </a:r>
            <a:endParaRPr sz="1200" u="sng"/>
          </a:p>
          <a:p>
            <a:pPr indent="-304800" lvl="0" marL="457200" rtl="0" algn="l">
              <a:spcBef>
                <a:spcPts val="0"/>
              </a:spcBef>
              <a:spcAft>
                <a:spcPts val="0"/>
              </a:spcAft>
              <a:buSzPts val="1200"/>
              <a:buChar char="➢"/>
            </a:pPr>
            <a:r>
              <a:rPr lang="en" sz="1200" u="sng">
                <a:hlinkClick r:id="rId14"/>
              </a:rPr>
              <a:t>https://www.geeksforgeeks.org/print-subsets-given-size-set/</a:t>
            </a:r>
            <a:endParaRPr sz="1200" u="sng"/>
          </a:p>
          <a:p>
            <a:pPr indent="-304800" lvl="0" marL="457200" rtl="0" algn="l">
              <a:spcBef>
                <a:spcPts val="0"/>
              </a:spcBef>
              <a:spcAft>
                <a:spcPts val="0"/>
              </a:spcAft>
              <a:buSzPts val="1200"/>
              <a:buChar char="➢"/>
            </a:pPr>
            <a:r>
              <a:rPr lang="en" sz="1200" u="sng">
                <a:hlinkClick r:id="rId15"/>
              </a:rPr>
              <a:t>https://github.com/srjit/task-scheduling-algorithm</a:t>
            </a:r>
            <a:endParaRPr sz="1200" u="sng"/>
          </a:p>
          <a:p>
            <a:pPr indent="0" lvl="0" marL="457200" rtl="0" algn="l">
              <a:spcBef>
                <a:spcPts val="1600"/>
              </a:spcBef>
              <a:spcAft>
                <a:spcPts val="1600"/>
              </a:spcAft>
              <a:buNone/>
            </a:pPr>
            <a:r>
              <a:t/>
            </a:r>
            <a:endParaRPr sz="1200" u="sng"/>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281" name="Shape 281"/>
        <p:cNvGrpSpPr/>
        <p:nvPr/>
      </p:nvGrpSpPr>
      <p:grpSpPr>
        <a:xfrm>
          <a:off x="0" y="0"/>
          <a:ext cx="0" cy="0"/>
          <a:chOff x="0" y="0"/>
          <a:chExt cx="0" cy="0"/>
        </a:xfrm>
      </p:grpSpPr>
      <p:sp>
        <p:nvSpPr>
          <p:cNvPr id="282" name="Google Shape;282;p25"/>
          <p:cNvSpPr txBox="1"/>
          <p:nvPr>
            <p:ph type="ctrTitle"/>
          </p:nvPr>
        </p:nvSpPr>
        <p:spPr>
          <a:xfrm>
            <a:off x="1523700" y="2154350"/>
            <a:ext cx="7170600" cy="1425300"/>
          </a:xfrm>
          <a:prstGeom prst="rect">
            <a:avLst/>
          </a:prstGeom>
        </p:spPr>
        <p:txBody>
          <a:bodyPr anchorCtr="0" anchor="t" bIns="91425" lIns="91425" spcFirstLastPara="1" rIns="91425" wrap="square" tIns="91425">
            <a:noAutofit/>
          </a:bodyPr>
          <a:lstStyle/>
          <a:p>
            <a:pPr indent="457200" lvl="0" marL="457200" rtl="0" algn="ctr">
              <a:lnSpc>
                <a:spcPct val="150000"/>
              </a:lnSpc>
              <a:spcBef>
                <a:spcPts val="0"/>
              </a:spcBef>
              <a:spcAft>
                <a:spcPts val="0"/>
              </a:spcAft>
              <a:buNone/>
            </a:pPr>
            <a:r>
              <a:rPr lang="en" sz="4300">
                <a:latin typeface="Merriweather"/>
                <a:ea typeface="Merriweather"/>
                <a:cs typeface="Merriweather"/>
                <a:sym typeface="Merriweather"/>
              </a:rPr>
              <a:t>THANK   YOU !!</a:t>
            </a:r>
            <a:endParaRPr sz="4300">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